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3e596810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3e596810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740fdaa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740fdaa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740fdaa3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740fdaa3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740fdaa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740fdaa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740fdaa3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740fdaa3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740fdaa3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740fdaa3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740fdaa3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740fdaa3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740fdaa3d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740fdaa3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740fda8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740fda8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740fdaa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740fdaa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740fdaa3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740fdaa3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740fdaa3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740fdaa3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740fdaa3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740fdaa3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740fdaa3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740fdaa3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740fdaa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740fdaa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740fdaa3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740fdaa3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21000"/>
          </a:blip>
          <a:srcRect b="-8539" l="0" r="0" t="8540"/>
          <a:stretch/>
        </p:blipFill>
        <p:spPr>
          <a:xfrm>
            <a:off x="0" y="340035"/>
            <a:ext cx="9144001" cy="4463431"/>
          </a:xfrm>
          <a:prstGeom prst="rect">
            <a:avLst/>
          </a:prstGeom>
          <a:noFill/>
          <a:ln>
            <a:noFill/>
          </a:ln>
        </p:spPr>
      </p:pic>
      <p:sp>
        <p:nvSpPr>
          <p:cNvPr id="55" name="Google Shape;55;p13"/>
          <p:cNvSpPr txBox="1"/>
          <p:nvPr>
            <p:ph type="ctrTitle"/>
          </p:nvPr>
        </p:nvSpPr>
        <p:spPr>
          <a:xfrm>
            <a:off x="311700" y="2025750"/>
            <a:ext cx="8520600" cy="12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GroMore Project </a:t>
            </a:r>
            <a:endParaRPr sz="3600"/>
          </a:p>
          <a:p>
            <a:pPr indent="0" lvl="0" marL="0" rtl="0" algn="ctr">
              <a:spcBef>
                <a:spcPts val="0"/>
              </a:spcBef>
              <a:spcAft>
                <a:spcPts val="0"/>
              </a:spcAft>
              <a:buNone/>
            </a:pPr>
            <a:r>
              <a:rPr lang="en" sz="2700"/>
              <a:t>Advocacy</a:t>
            </a:r>
            <a:endParaRPr sz="2700"/>
          </a:p>
        </p:txBody>
      </p:sp>
      <p:sp>
        <p:nvSpPr>
          <p:cNvPr id="56" name="Google Shape;56;p13"/>
          <p:cNvSpPr txBox="1"/>
          <p:nvPr>
            <p:ph idx="1" type="subTitle"/>
          </p:nvPr>
        </p:nvSpPr>
        <p:spPr>
          <a:xfrm>
            <a:off x="311700" y="3973500"/>
            <a:ext cx="85206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1 - Amanda, Justin, Vivek, Tesfa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254050" y="295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Case of River Leakage</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Conductance has decreased by a factor of 1000 at minimum and 10000 at maximum </a:t>
            </a:r>
            <a:endParaRPr/>
          </a:p>
          <a:p>
            <a:pPr indent="-317500" lvl="1" marL="914400" rtl="0" algn="l">
              <a:spcBef>
                <a:spcPts val="0"/>
              </a:spcBef>
              <a:spcAft>
                <a:spcPts val="0"/>
              </a:spcAft>
              <a:buSzPts val="1400"/>
              <a:buChar char="○"/>
            </a:pPr>
            <a:r>
              <a:rPr lang="en"/>
              <a:t>Not an extremely strong water source as before </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Char char="●"/>
            </a:pPr>
            <a:r>
              <a:rPr lang="en"/>
              <a:t>Ensembles show that other factors such as K are a stronger indicator of if water moves from the river into the domain in significant </a:t>
            </a:r>
            <a:r>
              <a:rPr lang="en"/>
              <a:t>quantities</a:t>
            </a:r>
            <a:r>
              <a:rPr lang="en"/>
              <a:t> </a:t>
            </a:r>
            <a:endParaRPr/>
          </a:p>
          <a:p>
            <a:pPr indent="0" lvl="0" marL="45720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Particle Tracking - Baseline</a:t>
            </a:r>
            <a:endParaRPr/>
          </a:p>
        </p:txBody>
      </p:sp>
      <p:sp>
        <p:nvSpPr>
          <p:cNvPr id="124" name="Google Shape;124;p23"/>
          <p:cNvSpPr txBox="1"/>
          <p:nvPr>
            <p:ph idx="1" type="body"/>
          </p:nvPr>
        </p:nvSpPr>
        <p:spPr>
          <a:xfrm>
            <a:off x="311700" y="1152475"/>
            <a:ext cx="2052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there is irrigation water going into the river in baseline design…</a:t>
            </a:r>
            <a:endParaRPr sz="1200"/>
          </a:p>
          <a:p>
            <a:pPr indent="0" lvl="0" marL="0" rtl="0" algn="l">
              <a:spcBef>
                <a:spcPts val="1600"/>
              </a:spcBef>
              <a:spcAft>
                <a:spcPts val="0"/>
              </a:spcAft>
              <a:buNone/>
            </a:pPr>
            <a:r>
              <a:rPr lang="en" sz="1200"/>
              <a:t>Right - 3133113 (Lack of Water High Conductivity)</a:t>
            </a:r>
            <a:endParaRPr sz="1200"/>
          </a:p>
          <a:p>
            <a:pPr indent="0" lvl="0" marL="0" rtl="0" algn="l">
              <a:spcBef>
                <a:spcPts val="1600"/>
              </a:spcBef>
              <a:spcAft>
                <a:spcPts val="1600"/>
              </a:spcAft>
              <a:buNone/>
            </a:pPr>
            <a:r>
              <a:rPr lang="en" sz="1200"/>
              <a:t>Far Right - 1111111	(Lot of water Low Conductivity)</a:t>
            </a:r>
            <a:r>
              <a:rPr lang="en"/>
              <a:t>			</a:t>
            </a:r>
            <a:endParaRPr/>
          </a:p>
        </p:txBody>
      </p:sp>
      <p:pic>
        <p:nvPicPr>
          <p:cNvPr id="125" name="Google Shape;125;p23"/>
          <p:cNvPicPr preferRelativeResize="0"/>
          <p:nvPr/>
        </p:nvPicPr>
        <p:blipFill rotWithShape="1">
          <a:blip r:embed="rId3">
            <a:alphaModFix/>
          </a:blip>
          <a:srcRect b="9759" l="7973" r="8267" t="7184"/>
          <a:stretch/>
        </p:blipFill>
        <p:spPr>
          <a:xfrm>
            <a:off x="5865472" y="1305175"/>
            <a:ext cx="3291228" cy="3263701"/>
          </a:xfrm>
          <a:prstGeom prst="rect">
            <a:avLst/>
          </a:prstGeom>
          <a:noFill/>
          <a:ln>
            <a:noFill/>
          </a:ln>
        </p:spPr>
      </p:pic>
      <p:pic>
        <p:nvPicPr>
          <p:cNvPr id="126" name="Google Shape;126;p23"/>
          <p:cNvPicPr preferRelativeResize="0"/>
          <p:nvPr/>
        </p:nvPicPr>
        <p:blipFill rotWithShape="1">
          <a:blip r:embed="rId4">
            <a:alphaModFix/>
          </a:blip>
          <a:srcRect b="7641" l="7862" r="9197" t="7928"/>
          <a:stretch/>
        </p:blipFill>
        <p:spPr>
          <a:xfrm>
            <a:off x="2511887" y="1362450"/>
            <a:ext cx="3206025" cy="3263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Particle Tracking - Moved Field: Important Cases</a:t>
            </a:r>
            <a:endParaRPr/>
          </a:p>
        </p:txBody>
      </p:sp>
      <p:sp>
        <p:nvSpPr>
          <p:cNvPr id="132" name="Google Shape;132;p24"/>
          <p:cNvSpPr txBox="1"/>
          <p:nvPr>
            <p:ph idx="1" type="body"/>
          </p:nvPr>
        </p:nvSpPr>
        <p:spPr>
          <a:xfrm>
            <a:off x="311700" y="3996175"/>
            <a:ext cx="8520600" cy="89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 Pistachios 4/10 ensembles result in capture of </a:t>
            </a:r>
            <a:r>
              <a:rPr lang="en"/>
              <a:t>irrigation</a:t>
            </a:r>
            <a:r>
              <a:rPr lang="en"/>
              <a:t> water by Ag well</a:t>
            </a:r>
            <a:endParaRPr/>
          </a:p>
        </p:txBody>
      </p:sp>
      <p:sp>
        <p:nvSpPr>
          <p:cNvPr id="133" name="Google Shape;133;p24"/>
          <p:cNvSpPr txBox="1"/>
          <p:nvPr>
            <p:ph idx="1" type="body"/>
          </p:nvPr>
        </p:nvSpPr>
        <p:spPr>
          <a:xfrm>
            <a:off x="336450" y="1311600"/>
            <a:ext cx="2673600" cy="2200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a:t>Only a change in one parameter causes a change in capture:</a:t>
            </a:r>
            <a:endParaRPr/>
          </a:p>
          <a:p>
            <a:pPr indent="0" lvl="0" marL="0" rtl="0" algn="l">
              <a:lnSpc>
                <a:spcPct val="100000"/>
              </a:lnSpc>
              <a:spcBef>
                <a:spcPts val="1000"/>
              </a:spcBef>
              <a:spcAft>
                <a:spcPts val="0"/>
              </a:spcAft>
              <a:buNone/>
            </a:pPr>
            <a:r>
              <a:rPr lang="en"/>
              <a:t>Right - </a:t>
            </a:r>
            <a:r>
              <a:rPr lang="en"/>
              <a:t>1111331</a:t>
            </a:r>
            <a:endParaRPr/>
          </a:p>
          <a:p>
            <a:pPr indent="0" lvl="0" marL="0" rtl="0" algn="l">
              <a:lnSpc>
                <a:spcPct val="100000"/>
              </a:lnSpc>
              <a:spcBef>
                <a:spcPts val="1000"/>
              </a:spcBef>
              <a:spcAft>
                <a:spcPts val="0"/>
              </a:spcAft>
              <a:buClr>
                <a:schemeClr val="dk1"/>
              </a:buClr>
              <a:buSzPts val="1100"/>
              <a:buFont typeface="Arial"/>
              <a:buNone/>
            </a:pPr>
            <a:r>
              <a:rPr lang="en"/>
              <a:t>Far Right - </a:t>
            </a:r>
            <a:r>
              <a:rPr lang="en"/>
              <a:t>3111331</a:t>
            </a:r>
            <a:r>
              <a:rPr lang="en"/>
              <a:t> </a:t>
            </a:r>
            <a:endParaRPr/>
          </a:p>
          <a:p>
            <a:pPr indent="0" lvl="0" marL="0" rtl="0" algn="l">
              <a:lnSpc>
                <a:spcPct val="100000"/>
              </a:lnSpc>
              <a:spcBef>
                <a:spcPts val="1000"/>
              </a:spcBef>
              <a:spcAft>
                <a:spcPts val="0"/>
              </a:spcAft>
              <a:buClr>
                <a:schemeClr val="dk1"/>
              </a:buClr>
              <a:buSzPts val="1100"/>
              <a:buFont typeface="Arial"/>
              <a:buNone/>
            </a:pPr>
            <a:r>
              <a:t/>
            </a:r>
            <a:endParaRPr/>
          </a:p>
          <a:p>
            <a:pPr indent="0" lvl="0" marL="0" rtl="0" algn="l">
              <a:lnSpc>
                <a:spcPct val="100000"/>
              </a:lnSpc>
              <a:spcBef>
                <a:spcPts val="1000"/>
              </a:spcBef>
              <a:spcAft>
                <a:spcPts val="0"/>
              </a:spcAft>
              <a:buNone/>
            </a:pPr>
            <a:r>
              <a:t/>
            </a:r>
            <a:endParaRPr/>
          </a:p>
        </p:txBody>
      </p:sp>
      <p:pic>
        <p:nvPicPr>
          <p:cNvPr id="134" name="Google Shape;134;p24"/>
          <p:cNvPicPr preferRelativeResize="0"/>
          <p:nvPr/>
        </p:nvPicPr>
        <p:blipFill rotWithShape="1">
          <a:blip r:embed="rId3">
            <a:alphaModFix/>
          </a:blip>
          <a:srcRect b="-7116" l="-6720" r="2368" t="2765"/>
          <a:stretch/>
        </p:blipFill>
        <p:spPr>
          <a:xfrm>
            <a:off x="5688175" y="1049275"/>
            <a:ext cx="3042124" cy="3042124"/>
          </a:xfrm>
          <a:prstGeom prst="rect">
            <a:avLst/>
          </a:prstGeom>
          <a:noFill/>
          <a:ln>
            <a:noFill/>
          </a:ln>
        </p:spPr>
      </p:pic>
      <p:pic>
        <p:nvPicPr>
          <p:cNvPr id="135" name="Google Shape;135;p24"/>
          <p:cNvPicPr preferRelativeResize="0"/>
          <p:nvPr/>
        </p:nvPicPr>
        <p:blipFill>
          <a:blip r:embed="rId4">
            <a:alphaModFix/>
          </a:blip>
          <a:stretch>
            <a:fillRect/>
          </a:stretch>
        </p:blipFill>
        <p:spPr>
          <a:xfrm>
            <a:off x="2883250" y="954051"/>
            <a:ext cx="3042124" cy="3042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Particle Tracking - Moved Field: Important Cases</a:t>
            </a:r>
            <a:endParaRPr/>
          </a:p>
        </p:txBody>
      </p:sp>
      <p:sp>
        <p:nvSpPr>
          <p:cNvPr id="141" name="Google Shape;141;p25"/>
          <p:cNvSpPr txBox="1"/>
          <p:nvPr>
            <p:ph idx="1" type="body"/>
          </p:nvPr>
        </p:nvSpPr>
        <p:spPr>
          <a:xfrm>
            <a:off x="311700" y="3996175"/>
            <a:ext cx="8520600" cy="89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Pistachios 4/10 ensembles result in capture of irrigation water by Ag well</a:t>
            </a:r>
            <a:endParaRPr/>
          </a:p>
          <a:p>
            <a:pPr indent="-342900" lvl="0" marL="457200" rtl="0" algn="l">
              <a:spcBef>
                <a:spcPts val="0"/>
              </a:spcBef>
              <a:spcAft>
                <a:spcPts val="0"/>
              </a:spcAft>
              <a:buSzPts val="1800"/>
              <a:buChar char="●"/>
            </a:pPr>
            <a:r>
              <a:rPr lang="en"/>
              <a:t>For Wheat 6/10 ensembles result in capture of irrigation water by Ag well</a:t>
            </a:r>
            <a:endParaRPr/>
          </a:p>
        </p:txBody>
      </p:sp>
      <p:pic>
        <p:nvPicPr>
          <p:cNvPr id="142" name="Google Shape;142;p25"/>
          <p:cNvPicPr preferRelativeResize="0"/>
          <p:nvPr/>
        </p:nvPicPr>
        <p:blipFill rotWithShape="1">
          <a:blip r:embed="rId3">
            <a:alphaModFix/>
          </a:blip>
          <a:srcRect b="3325" l="3325" r="0" t="0"/>
          <a:stretch/>
        </p:blipFill>
        <p:spPr>
          <a:xfrm>
            <a:off x="5695050" y="916575"/>
            <a:ext cx="3137251" cy="3137251"/>
          </a:xfrm>
          <a:prstGeom prst="rect">
            <a:avLst/>
          </a:prstGeom>
          <a:noFill/>
          <a:ln>
            <a:noFill/>
          </a:ln>
        </p:spPr>
      </p:pic>
      <p:pic>
        <p:nvPicPr>
          <p:cNvPr id="143" name="Google Shape;143;p25"/>
          <p:cNvPicPr preferRelativeResize="0"/>
          <p:nvPr/>
        </p:nvPicPr>
        <p:blipFill>
          <a:blip r:embed="rId4">
            <a:alphaModFix/>
          </a:blip>
          <a:stretch>
            <a:fillRect/>
          </a:stretch>
        </p:blipFill>
        <p:spPr>
          <a:xfrm>
            <a:off x="2557800" y="916575"/>
            <a:ext cx="3137251" cy="3137251"/>
          </a:xfrm>
          <a:prstGeom prst="rect">
            <a:avLst/>
          </a:prstGeom>
          <a:noFill/>
          <a:ln>
            <a:noFill/>
          </a:ln>
        </p:spPr>
      </p:pic>
      <p:sp>
        <p:nvSpPr>
          <p:cNvPr id="144" name="Google Shape;144;p25"/>
          <p:cNvSpPr txBox="1"/>
          <p:nvPr>
            <p:ph idx="1" type="body"/>
          </p:nvPr>
        </p:nvSpPr>
        <p:spPr>
          <a:xfrm>
            <a:off x="311700" y="1314700"/>
            <a:ext cx="2317800" cy="24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When using Wheat the capture by Ag well becomes even more significant</a:t>
            </a:r>
            <a:endParaRPr sz="1700"/>
          </a:p>
          <a:p>
            <a:pPr indent="0" lvl="0" marL="0" rtl="0" algn="l">
              <a:lnSpc>
                <a:spcPct val="100000"/>
              </a:lnSpc>
              <a:spcBef>
                <a:spcPts val="1600"/>
              </a:spcBef>
              <a:spcAft>
                <a:spcPts val="0"/>
              </a:spcAft>
              <a:buClr>
                <a:schemeClr val="dk1"/>
              </a:buClr>
              <a:buSzPts val="1100"/>
              <a:buFont typeface="Arial"/>
              <a:buNone/>
            </a:pPr>
            <a:r>
              <a:rPr lang="en" sz="1700"/>
              <a:t>Right - E_9 Pistachios</a:t>
            </a:r>
            <a:endParaRPr sz="1700"/>
          </a:p>
          <a:p>
            <a:pPr indent="0" lvl="0" marL="0" rtl="0" algn="l">
              <a:lnSpc>
                <a:spcPct val="100000"/>
              </a:lnSpc>
              <a:spcBef>
                <a:spcPts val="1000"/>
              </a:spcBef>
              <a:spcAft>
                <a:spcPts val="0"/>
              </a:spcAft>
              <a:buClr>
                <a:schemeClr val="dk1"/>
              </a:buClr>
              <a:buSzPts val="1100"/>
              <a:buFont typeface="Arial"/>
              <a:buNone/>
            </a:pPr>
            <a:r>
              <a:rPr lang="en" sz="1700"/>
              <a:t>Far Right -E_9 Wheat</a:t>
            </a:r>
            <a:endParaRPr sz="1700"/>
          </a:p>
          <a:p>
            <a:pPr indent="0" lvl="0" marL="0" rtl="0" algn="l">
              <a:spcBef>
                <a:spcPts val="0"/>
              </a:spcBef>
              <a:spcAft>
                <a:spcPts val="0"/>
              </a:spcAft>
              <a:buNone/>
            </a:pPr>
            <a:r>
              <a:t/>
            </a:r>
            <a:endParaRPr sz="1700"/>
          </a:p>
          <a:p>
            <a:pPr indent="0" lvl="0" marL="0" rtl="0" algn="l">
              <a:spcBef>
                <a:spcPts val="1600"/>
              </a:spcBef>
              <a:spcAft>
                <a:spcPts val="1600"/>
              </a:spcAft>
              <a:buNone/>
            </a:pPr>
            <a:r>
              <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Particle Tracking - Reflection: Important Cases</a:t>
            </a:r>
            <a:endParaRPr/>
          </a:p>
        </p:txBody>
      </p:sp>
      <p:sp>
        <p:nvSpPr>
          <p:cNvPr id="150" name="Google Shape;150;p26"/>
          <p:cNvSpPr txBox="1"/>
          <p:nvPr>
            <p:ph idx="1" type="body"/>
          </p:nvPr>
        </p:nvSpPr>
        <p:spPr>
          <a:xfrm>
            <a:off x="311700" y="2030100"/>
            <a:ext cx="2271900" cy="253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Being on the other side does not not help much</a:t>
            </a:r>
            <a:endParaRPr/>
          </a:p>
        </p:txBody>
      </p:sp>
      <p:pic>
        <p:nvPicPr>
          <p:cNvPr id="151" name="Google Shape;151;p26"/>
          <p:cNvPicPr preferRelativeResize="0"/>
          <p:nvPr/>
        </p:nvPicPr>
        <p:blipFill>
          <a:blip r:embed="rId3">
            <a:alphaModFix/>
          </a:blip>
          <a:stretch>
            <a:fillRect/>
          </a:stretch>
        </p:blipFill>
        <p:spPr>
          <a:xfrm>
            <a:off x="2354475" y="1086750"/>
            <a:ext cx="3547850" cy="3547850"/>
          </a:xfrm>
          <a:prstGeom prst="rect">
            <a:avLst/>
          </a:prstGeom>
          <a:noFill/>
          <a:ln>
            <a:noFill/>
          </a:ln>
        </p:spPr>
      </p:pic>
      <p:pic>
        <p:nvPicPr>
          <p:cNvPr id="152" name="Google Shape;152;p26"/>
          <p:cNvPicPr preferRelativeResize="0"/>
          <p:nvPr/>
        </p:nvPicPr>
        <p:blipFill>
          <a:blip r:embed="rId4">
            <a:alphaModFix/>
          </a:blip>
          <a:stretch>
            <a:fillRect/>
          </a:stretch>
        </p:blipFill>
        <p:spPr>
          <a:xfrm>
            <a:off x="5596150" y="1086750"/>
            <a:ext cx="3547850" cy="354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Capture by the two wells</a:t>
            </a:r>
            <a:endParaRPr/>
          </a:p>
        </p:txBody>
      </p:sp>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7"/>
          <p:cNvPicPr preferRelativeResize="0"/>
          <p:nvPr/>
        </p:nvPicPr>
        <p:blipFill>
          <a:blip r:embed="rId3">
            <a:alphaModFix/>
          </a:blip>
          <a:stretch>
            <a:fillRect/>
          </a:stretch>
        </p:blipFill>
        <p:spPr>
          <a:xfrm>
            <a:off x="247275" y="923400"/>
            <a:ext cx="4211876" cy="4211876"/>
          </a:xfrm>
          <a:prstGeom prst="rect">
            <a:avLst/>
          </a:prstGeom>
          <a:noFill/>
          <a:ln>
            <a:noFill/>
          </a:ln>
        </p:spPr>
      </p:pic>
      <p:pic>
        <p:nvPicPr>
          <p:cNvPr id="160" name="Google Shape;160;p27"/>
          <p:cNvPicPr preferRelativeResize="0"/>
          <p:nvPr/>
        </p:nvPicPr>
        <p:blipFill>
          <a:blip r:embed="rId4">
            <a:alphaModFix/>
          </a:blip>
          <a:stretch>
            <a:fillRect/>
          </a:stretch>
        </p:blipFill>
        <p:spPr>
          <a:xfrm>
            <a:off x="4525450" y="882225"/>
            <a:ext cx="4211876" cy="4211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280425" y="359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Our design choices as well of choice of crop seem to have little significant impact on the metrics we care about (heads in the community well, storage changes, contamination) especially when compared with the differences resulting from parameter choice </a:t>
            </a:r>
            <a:endParaRPr sz="1400"/>
          </a:p>
          <a:p>
            <a:pPr indent="0" lvl="0" marL="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b="1" lang="en" sz="1400"/>
              <a:t>Recommendation: </a:t>
            </a:r>
            <a:endParaRPr b="1" sz="1400"/>
          </a:p>
          <a:p>
            <a:pPr indent="-317500" lvl="1" marL="914400" rtl="0" algn="l">
              <a:lnSpc>
                <a:spcPct val="100000"/>
              </a:lnSpc>
              <a:spcBef>
                <a:spcPts val="0"/>
              </a:spcBef>
              <a:spcAft>
                <a:spcPts val="0"/>
              </a:spcAft>
              <a:buSzPts val="1400"/>
              <a:buChar char="○"/>
            </a:pPr>
            <a:r>
              <a:rPr i="1" lang="en"/>
              <a:t>Agricultural project continues as planned, unaltered </a:t>
            </a:r>
            <a:endParaRPr/>
          </a:p>
          <a:p>
            <a:pPr indent="-317500" lvl="2" marL="1371600" rtl="0" algn="l">
              <a:lnSpc>
                <a:spcPct val="100000"/>
              </a:lnSpc>
              <a:spcBef>
                <a:spcPts val="0"/>
              </a:spcBef>
              <a:spcAft>
                <a:spcPts val="0"/>
              </a:spcAft>
              <a:buSzPts val="1400"/>
              <a:buChar char="■"/>
            </a:pPr>
            <a:r>
              <a:rPr lang="en"/>
              <a:t>However if proof can be given in a timely manner that hydrologic properties are such that we see agricultural field recharging into the pumping well, we will consider moving the field</a:t>
            </a:r>
            <a:endParaRPr/>
          </a:p>
          <a:p>
            <a:pPr indent="-317500" lvl="1" marL="914400" rtl="0" algn="l">
              <a:lnSpc>
                <a:spcPct val="100000"/>
              </a:lnSpc>
              <a:spcBef>
                <a:spcPts val="0"/>
              </a:spcBef>
              <a:spcAft>
                <a:spcPts val="0"/>
              </a:spcAft>
              <a:buSzPts val="1400"/>
              <a:buChar char="○"/>
            </a:pPr>
            <a:r>
              <a:rPr lang="en"/>
              <a:t>Investment is made into researching the hydrologic properties of the area, particularly hydraulic conductivity so that the sustainability of future projects can be better determined </a:t>
            </a:r>
            <a:endParaRPr/>
          </a:p>
          <a:p>
            <a:pPr indent="-317500" lvl="1" marL="914400" rtl="0" algn="l">
              <a:lnSpc>
                <a:spcPct val="100000"/>
              </a:lnSpc>
              <a:spcBef>
                <a:spcPts val="0"/>
              </a:spcBef>
              <a:spcAft>
                <a:spcPts val="0"/>
              </a:spcAft>
              <a:buSzPts val="1400"/>
              <a:buChar char="○"/>
            </a:pPr>
            <a:r>
              <a:rPr lang="en"/>
              <a:t>GroMore insists that it would not like to let go of crop choice flexibility in any case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115675" y="237475"/>
            <a:ext cx="383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Scenario Designs</a:t>
            </a:r>
            <a:endParaRPr/>
          </a:p>
        </p:txBody>
      </p:sp>
      <p:sp>
        <p:nvSpPr>
          <p:cNvPr id="62" name="Google Shape;62;p14"/>
          <p:cNvSpPr txBox="1"/>
          <p:nvPr>
            <p:ph idx="1" type="body"/>
          </p:nvPr>
        </p:nvSpPr>
        <p:spPr>
          <a:xfrm>
            <a:off x="4035825" y="97950"/>
            <a:ext cx="5027400" cy="494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The Base Model </a:t>
            </a:r>
            <a:endParaRPr b="1"/>
          </a:p>
          <a:p>
            <a:pPr indent="-317500" lvl="1" marL="914400" rtl="0" algn="l">
              <a:spcBef>
                <a:spcPts val="0"/>
              </a:spcBef>
              <a:spcAft>
                <a:spcPts val="0"/>
              </a:spcAft>
              <a:buSzPts val="1400"/>
              <a:buAutoNum type="alphaLcPeriod"/>
            </a:pPr>
            <a:r>
              <a:rPr lang="en"/>
              <a:t>No change to infrastructure </a:t>
            </a:r>
            <a:endParaRPr/>
          </a:p>
          <a:p>
            <a:pPr indent="-317500" lvl="1" marL="914400" rtl="0" algn="l">
              <a:lnSpc>
                <a:spcPct val="100000"/>
              </a:lnSpc>
              <a:spcBef>
                <a:spcPts val="0"/>
              </a:spcBef>
              <a:spcAft>
                <a:spcPts val="0"/>
              </a:spcAft>
              <a:buSzPts val="1400"/>
              <a:buAutoNum type="alphaLcPeriod"/>
            </a:pPr>
            <a:r>
              <a:rPr lang="en"/>
              <a:t>One run with pistachios, one with wheat </a:t>
            </a:r>
            <a:endParaRPr/>
          </a:p>
          <a:p>
            <a:pPr indent="0" lvl="0" marL="914400" rtl="0" algn="l">
              <a:lnSpc>
                <a:spcPct val="100000"/>
              </a:lnSpc>
              <a:spcBef>
                <a:spcPts val="1600"/>
              </a:spcBef>
              <a:spcAft>
                <a:spcPts val="0"/>
              </a:spcAft>
              <a:buNone/>
            </a:pPr>
            <a:r>
              <a:t/>
            </a:r>
            <a:endParaRPr/>
          </a:p>
          <a:p>
            <a:pPr indent="-342900" lvl="0" marL="457200" rtl="0" algn="l">
              <a:spcBef>
                <a:spcPts val="1600"/>
              </a:spcBef>
              <a:spcAft>
                <a:spcPts val="0"/>
              </a:spcAft>
              <a:buSzPts val="1800"/>
              <a:buAutoNum type="arabicPeriod"/>
            </a:pPr>
            <a:r>
              <a:rPr b="1" lang="en"/>
              <a:t>The Reflected Model</a:t>
            </a:r>
            <a:endParaRPr b="1"/>
          </a:p>
          <a:p>
            <a:pPr indent="-317500" lvl="1" marL="914400" rtl="0" algn="l">
              <a:spcBef>
                <a:spcPts val="0"/>
              </a:spcBef>
              <a:spcAft>
                <a:spcPts val="0"/>
              </a:spcAft>
              <a:buSzPts val="1400"/>
              <a:buAutoNum type="alphaLcPeriod"/>
            </a:pPr>
            <a:r>
              <a:rPr lang="en"/>
              <a:t>Reflect the farm and well to the other side of the river to avoid infringing on AS community well </a:t>
            </a:r>
            <a:endParaRPr/>
          </a:p>
          <a:p>
            <a:pPr indent="-317500" lvl="1" marL="914400" rtl="0" algn="l">
              <a:spcBef>
                <a:spcPts val="0"/>
              </a:spcBef>
              <a:spcAft>
                <a:spcPts val="0"/>
              </a:spcAft>
              <a:buSzPts val="1400"/>
              <a:buAutoNum type="alphaLcPeriod"/>
            </a:pPr>
            <a:r>
              <a:rPr lang="en"/>
              <a:t>One run with pistachios, one with wheat </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AutoNum type="arabicPeriod"/>
            </a:pPr>
            <a:r>
              <a:rPr b="1" lang="en"/>
              <a:t>The Moving Field Model</a:t>
            </a:r>
            <a:endParaRPr b="1"/>
          </a:p>
          <a:p>
            <a:pPr indent="-317500" lvl="1" marL="914400" rtl="0" algn="l">
              <a:spcBef>
                <a:spcPts val="0"/>
              </a:spcBef>
              <a:spcAft>
                <a:spcPts val="0"/>
              </a:spcAft>
              <a:buSzPts val="1400"/>
              <a:buAutoNum type="alphaLcPeriod"/>
            </a:pPr>
            <a:r>
              <a:rPr lang="en"/>
              <a:t>The field moves further into the recharge zone, closer to losing sections of stream to avoid drawing water from the stream and any potential contamination </a:t>
            </a:r>
            <a:endParaRPr/>
          </a:p>
          <a:p>
            <a:pPr indent="-317500" lvl="1" marL="914400" rtl="0" algn="l">
              <a:spcBef>
                <a:spcPts val="0"/>
              </a:spcBef>
              <a:spcAft>
                <a:spcPts val="0"/>
              </a:spcAft>
              <a:buSzPts val="1400"/>
              <a:buAutoNum type="alphaLcPeriod"/>
            </a:pPr>
            <a:r>
              <a:rPr lang="en"/>
              <a:t>One run with pistachios, one with wheat</a:t>
            </a:r>
            <a:endParaRPr/>
          </a:p>
        </p:txBody>
      </p:sp>
      <p:pic>
        <p:nvPicPr>
          <p:cNvPr id="63" name="Google Shape;63;p14"/>
          <p:cNvPicPr preferRelativeResize="0"/>
          <p:nvPr/>
        </p:nvPicPr>
        <p:blipFill>
          <a:blip r:embed="rId3">
            <a:alphaModFix/>
          </a:blip>
          <a:stretch>
            <a:fillRect/>
          </a:stretch>
        </p:blipFill>
        <p:spPr>
          <a:xfrm>
            <a:off x="48600" y="1333701"/>
            <a:ext cx="4075100" cy="25983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138750" y="0"/>
            <a:ext cx="41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Close-up: The Domain</a:t>
            </a:r>
            <a:endParaRPr/>
          </a:p>
        </p:txBody>
      </p:sp>
      <p:pic>
        <p:nvPicPr>
          <p:cNvPr id="69" name="Google Shape;69;p15"/>
          <p:cNvPicPr preferRelativeResize="0"/>
          <p:nvPr/>
        </p:nvPicPr>
        <p:blipFill>
          <a:blip r:embed="rId3">
            <a:alphaModFix/>
          </a:blip>
          <a:stretch>
            <a:fillRect/>
          </a:stretch>
        </p:blipFill>
        <p:spPr>
          <a:xfrm>
            <a:off x="1072750" y="515200"/>
            <a:ext cx="7114173" cy="4536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241350" y="51162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solidFill>
                  <a:schemeClr val="dk1"/>
                </a:solidFill>
              </a:rPr>
              <a:t>GroMore is recommending the </a:t>
            </a:r>
            <a:r>
              <a:rPr i="1" lang="en" sz="2000">
                <a:solidFill>
                  <a:schemeClr val="dk1"/>
                </a:solidFill>
              </a:rPr>
              <a:t>Base Model</a:t>
            </a:r>
            <a:r>
              <a:rPr lang="en" sz="2000">
                <a:solidFill>
                  <a:schemeClr val="dk1"/>
                </a:solidFill>
              </a:rPr>
              <a:t> as a way to save money and time for community members, activists and investors. </a:t>
            </a:r>
            <a:endParaRPr sz="2000">
              <a:solidFill>
                <a:schemeClr val="dk1"/>
              </a:solidFill>
            </a:endParaRPr>
          </a:p>
          <a:p>
            <a:pPr indent="0" lvl="0" marL="0" rtl="0" algn="ctr">
              <a:lnSpc>
                <a:spcPct val="100000"/>
              </a:lnSpc>
              <a:spcBef>
                <a:spcPts val="0"/>
              </a:spcBef>
              <a:spcAft>
                <a:spcPts val="0"/>
              </a:spcAft>
              <a:buNone/>
            </a:pPr>
            <a:r>
              <a:t/>
            </a:r>
            <a:endParaRPr sz="1400">
              <a:solidFill>
                <a:schemeClr val="dk1"/>
              </a:solidFill>
            </a:endParaRPr>
          </a:p>
          <a:p>
            <a:pPr indent="0" lvl="0" marL="0" rtl="0" algn="ctr">
              <a:lnSpc>
                <a:spcPct val="100000"/>
              </a:lnSpc>
              <a:spcBef>
                <a:spcPts val="0"/>
              </a:spcBef>
              <a:spcAft>
                <a:spcPts val="0"/>
              </a:spcAft>
              <a:buNone/>
            </a:pPr>
            <a:r>
              <a:rPr lang="en" u="sng">
                <a:solidFill>
                  <a:schemeClr val="dk1"/>
                </a:solidFill>
              </a:rPr>
              <a:t>We aim to prove that:</a:t>
            </a:r>
            <a:endParaRPr u="sng">
              <a:solidFill>
                <a:schemeClr val="dk1"/>
              </a:solidFill>
            </a:endParaRPr>
          </a:p>
          <a:p>
            <a:pPr indent="0" lvl="0" marL="0" rtl="0" algn="ctr">
              <a:lnSpc>
                <a:spcPct val="100000"/>
              </a:lnSpc>
              <a:spcBef>
                <a:spcPts val="0"/>
              </a:spcBef>
              <a:spcAft>
                <a:spcPts val="0"/>
              </a:spcAft>
              <a:buNone/>
            </a:pPr>
            <a:r>
              <a:t/>
            </a:r>
            <a:endParaRPr sz="1400" u="sng">
              <a:solidFill>
                <a:schemeClr val="dk1"/>
              </a:solidFill>
            </a:endParaRPr>
          </a:p>
          <a:p>
            <a:pPr indent="-355600" lvl="0" marL="457200" rtl="0" algn="ctr">
              <a:lnSpc>
                <a:spcPct val="100000"/>
              </a:lnSpc>
              <a:spcBef>
                <a:spcPts val="0"/>
              </a:spcBef>
              <a:spcAft>
                <a:spcPts val="0"/>
              </a:spcAft>
              <a:buClr>
                <a:schemeClr val="dk1"/>
              </a:buClr>
              <a:buSzPts val="2000"/>
              <a:buAutoNum type="arabicPeriod"/>
            </a:pPr>
            <a:r>
              <a:rPr lang="en" sz="2000">
                <a:solidFill>
                  <a:schemeClr val="dk1"/>
                </a:solidFill>
              </a:rPr>
              <a:t>Crop choice has minimal impact </a:t>
            </a:r>
            <a:endParaRPr sz="2000">
              <a:solidFill>
                <a:schemeClr val="dk1"/>
              </a:solidFill>
            </a:endParaRPr>
          </a:p>
          <a:p>
            <a:pPr indent="-355600" lvl="0" marL="457200" rtl="0" algn="ctr">
              <a:lnSpc>
                <a:spcPct val="100000"/>
              </a:lnSpc>
              <a:spcBef>
                <a:spcPts val="0"/>
              </a:spcBef>
              <a:spcAft>
                <a:spcPts val="0"/>
              </a:spcAft>
              <a:buClr>
                <a:schemeClr val="dk1"/>
              </a:buClr>
              <a:buSzPts val="2000"/>
              <a:buAutoNum type="arabicPeriod"/>
            </a:pPr>
            <a:r>
              <a:rPr lang="en" sz="2000">
                <a:solidFill>
                  <a:schemeClr val="dk1"/>
                </a:solidFill>
              </a:rPr>
              <a:t>Moving the field has minimal impact </a:t>
            </a:r>
            <a:endParaRPr sz="2000">
              <a:solidFill>
                <a:schemeClr val="dk1"/>
              </a:solidFill>
            </a:endParaRPr>
          </a:p>
          <a:p>
            <a:pPr indent="-355600" lvl="0" marL="457200" rtl="0" algn="ctr">
              <a:lnSpc>
                <a:spcPct val="100000"/>
              </a:lnSpc>
              <a:spcBef>
                <a:spcPts val="0"/>
              </a:spcBef>
              <a:spcAft>
                <a:spcPts val="0"/>
              </a:spcAft>
              <a:buClr>
                <a:schemeClr val="dk1"/>
              </a:buClr>
              <a:buSzPts val="2000"/>
              <a:buAutoNum type="arabicPeriod"/>
            </a:pPr>
            <a:r>
              <a:rPr lang="en" sz="2000">
                <a:solidFill>
                  <a:schemeClr val="dk1"/>
                </a:solidFill>
              </a:rPr>
              <a:t>Moving the well has minimal impact</a:t>
            </a:r>
            <a:r>
              <a:rPr lang="en" sz="1400">
                <a:solidFill>
                  <a:schemeClr val="dk1"/>
                </a:solidFill>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2503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Community Well: Base, reflected, moved</a:t>
            </a:r>
            <a:endParaRPr/>
          </a:p>
        </p:txBody>
      </p:sp>
      <p:pic>
        <p:nvPicPr>
          <p:cNvPr id="80" name="Google Shape;80;p17"/>
          <p:cNvPicPr preferRelativeResize="0"/>
          <p:nvPr/>
        </p:nvPicPr>
        <p:blipFill>
          <a:blip r:embed="rId3">
            <a:alphaModFix/>
          </a:blip>
          <a:stretch>
            <a:fillRect/>
          </a:stretch>
        </p:blipFill>
        <p:spPr>
          <a:xfrm>
            <a:off x="5665844" y="2571750"/>
            <a:ext cx="3478158" cy="2571749"/>
          </a:xfrm>
          <a:prstGeom prst="rect">
            <a:avLst/>
          </a:prstGeom>
          <a:noFill/>
          <a:ln>
            <a:noFill/>
          </a:ln>
        </p:spPr>
      </p:pic>
      <p:pic>
        <p:nvPicPr>
          <p:cNvPr id="81" name="Google Shape;81;p17"/>
          <p:cNvPicPr preferRelativeResize="0"/>
          <p:nvPr/>
        </p:nvPicPr>
        <p:blipFill>
          <a:blip r:embed="rId4">
            <a:alphaModFix/>
          </a:blip>
          <a:stretch>
            <a:fillRect/>
          </a:stretch>
        </p:blipFill>
        <p:spPr>
          <a:xfrm>
            <a:off x="2941688" y="478575"/>
            <a:ext cx="3137876" cy="2316051"/>
          </a:xfrm>
          <a:prstGeom prst="rect">
            <a:avLst/>
          </a:prstGeom>
          <a:noFill/>
          <a:ln>
            <a:noFill/>
          </a:ln>
        </p:spPr>
      </p:pic>
      <p:pic>
        <p:nvPicPr>
          <p:cNvPr id="82" name="Google Shape;82;p17"/>
          <p:cNvPicPr preferRelativeResize="0"/>
          <p:nvPr/>
        </p:nvPicPr>
        <p:blipFill>
          <a:blip r:embed="rId5">
            <a:alphaModFix/>
          </a:blip>
          <a:stretch>
            <a:fillRect/>
          </a:stretch>
        </p:blipFill>
        <p:spPr>
          <a:xfrm>
            <a:off x="0" y="2615525"/>
            <a:ext cx="3173050" cy="2527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265575" y="17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Agricultural Well: Base, reflected, moved</a:t>
            </a:r>
            <a:endParaRPr/>
          </a:p>
          <a:p>
            <a:pPr indent="0" lvl="0" marL="0" rtl="0" algn="l">
              <a:spcBef>
                <a:spcPts val="0"/>
              </a:spcBef>
              <a:spcAft>
                <a:spcPts val="0"/>
              </a:spcAft>
              <a:buNone/>
            </a:pPr>
            <a:r>
              <a:t/>
            </a:r>
            <a:endParaRPr/>
          </a:p>
        </p:txBody>
      </p:sp>
      <p:pic>
        <p:nvPicPr>
          <p:cNvPr id="88" name="Google Shape;88;p18"/>
          <p:cNvPicPr preferRelativeResize="0"/>
          <p:nvPr/>
        </p:nvPicPr>
        <p:blipFill>
          <a:blip r:embed="rId3">
            <a:alphaModFix/>
          </a:blip>
          <a:stretch>
            <a:fillRect/>
          </a:stretch>
        </p:blipFill>
        <p:spPr>
          <a:xfrm>
            <a:off x="5861550" y="2511125"/>
            <a:ext cx="3282451" cy="2632376"/>
          </a:xfrm>
          <a:prstGeom prst="rect">
            <a:avLst/>
          </a:prstGeom>
          <a:noFill/>
          <a:ln>
            <a:noFill/>
          </a:ln>
        </p:spPr>
      </p:pic>
      <p:pic>
        <p:nvPicPr>
          <p:cNvPr id="89" name="Google Shape;89;p18"/>
          <p:cNvPicPr preferRelativeResize="0"/>
          <p:nvPr/>
        </p:nvPicPr>
        <p:blipFill>
          <a:blip r:embed="rId4">
            <a:alphaModFix/>
          </a:blip>
          <a:stretch>
            <a:fillRect/>
          </a:stretch>
        </p:blipFill>
        <p:spPr>
          <a:xfrm>
            <a:off x="2926900" y="658750"/>
            <a:ext cx="3005001" cy="2350476"/>
          </a:xfrm>
          <a:prstGeom prst="rect">
            <a:avLst/>
          </a:prstGeom>
          <a:noFill/>
          <a:ln>
            <a:noFill/>
          </a:ln>
        </p:spPr>
      </p:pic>
      <p:pic>
        <p:nvPicPr>
          <p:cNvPr id="90" name="Google Shape;90;p18"/>
          <p:cNvPicPr preferRelativeResize="0"/>
          <p:nvPr/>
        </p:nvPicPr>
        <p:blipFill>
          <a:blip r:embed="rId5">
            <a:alphaModFix/>
          </a:blip>
          <a:stretch>
            <a:fillRect/>
          </a:stretch>
        </p:blipFill>
        <p:spPr>
          <a:xfrm>
            <a:off x="0" y="2625400"/>
            <a:ext cx="3063626" cy="251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Monitoring Well 1</a:t>
            </a:r>
            <a:r>
              <a:rPr lang="en"/>
              <a:t>: Base, reflected, moved</a:t>
            </a:r>
            <a:endParaRPr/>
          </a:p>
          <a:p>
            <a:pPr indent="0" lvl="0" marL="0" rtl="0" algn="l">
              <a:spcBef>
                <a:spcPts val="0"/>
              </a:spcBef>
              <a:spcAft>
                <a:spcPts val="0"/>
              </a:spcAft>
              <a:buNone/>
            </a:pPr>
            <a:r>
              <a:t/>
            </a:r>
            <a:endParaRPr/>
          </a:p>
        </p:txBody>
      </p:sp>
      <p:pic>
        <p:nvPicPr>
          <p:cNvPr id="96" name="Google Shape;96;p19"/>
          <p:cNvPicPr preferRelativeResize="0"/>
          <p:nvPr/>
        </p:nvPicPr>
        <p:blipFill>
          <a:blip r:embed="rId3">
            <a:alphaModFix/>
          </a:blip>
          <a:stretch>
            <a:fillRect/>
          </a:stretch>
        </p:blipFill>
        <p:spPr>
          <a:xfrm>
            <a:off x="5924050" y="2500800"/>
            <a:ext cx="3219951" cy="2642699"/>
          </a:xfrm>
          <a:prstGeom prst="rect">
            <a:avLst/>
          </a:prstGeom>
          <a:noFill/>
          <a:ln>
            <a:noFill/>
          </a:ln>
        </p:spPr>
      </p:pic>
      <p:pic>
        <p:nvPicPr>
          <p:cNvPr id="97" name="Google Shape;97;p19"/>
          <p:cNvPicPr preferRelativeResize="0"/>
          <p:nvPr/>
        </p:nvPicPr>
        <p:blipFill>
          <a:blip r:embed="rId4">
            <a:alphaModFix/>
          </a:blip>
          <a:stretch>
            <a:fillRect/>
          </a:stretch>
        </p:blipFill>
        <p:spPr>
          <a:xfrm>
            <a:off x="2871275" y="466750"/>
            <a:ext cx="3180851" cy="2536843"/>
          </a:xfrm>
          <a:prstGeom prst="rect">
            <a:avLst/>
          </a:prstGeom>
          <a:noFill/>
          <a:ln>
            <a:noFill/>
          </a:ln>
        </p:spPr>
      </p:pic>
      <p:pic>
        <p:nvPicPr>
          <p:cNvPr id="98" name="Google Shape;98;p19"/>
          <p:cNvPicPr preferRelativeResize="0"/>
          <p:nvPr/>
        </p:nvPicPr>
        <p:blipFill>
          <a:blip r:embed="rId5">
            <a:alphaModFix/>
          </a:blip>
          <a:stretch>
            <a:fillRect/>
          </a:stretch>
        </p:blipFill>
        <p:spPr>
          <a:xfrm>
            <a:off x="0" y="2696300"/>
            <a:ext cx="2962176" cy="244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96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Storage Changes: Pistachios vs. Wheat</a:t>
            </a:r>
            <a:endParaRPr/>
          </a:p>
        </p:txBody>
      </p:sp>
      <p:sp>
        <p:nvSpPr>
          <p:cNvPr id="104" name="Google Shape;104;p20"/>
          <p:cNvSpPr txBox="1"/>
          <p:nvPr>
            <p:ph idx="1" type="body"/>
          </p:nvPr>
        </p:nvSpPr>
        <p:spPr>
          <a:xfrm>
            <a:off x="5384800" y="1152475"/>
            <a:ext cx="3447600" cy="3737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There is only one case (reflected wheat) where the difference in pistachios vs. wheat is even close to the differences we see in ensemble runs</a:t>
            </a:r>
            <a:endParaRPr sz="1300"/>
          </a:p>
          <a:p>
            <a:pPr indent="0" lvl="0" marL="457200" rtl="0" algn="l">
              <a:spcBef>
                <a:spcPts val="1600"/>
              </a:spcBef>
              <a:spcAft>
                <a:spcPts val="0"/>
              </a:spcAft>
              <a:buNone/>
            </a:pPr>
            <a:r>
              <a:t/>
            </a:r>
            <a:endParaRPr sz="1300"/>
          </a:p>
          <a:p>
            <a:pPr indent="-311150" lvl="0" marL="457200" rtl="0" algn="l">
              <a:spcBef>
                <a:spcPts val="1600"/>
              </a:spcBef>
              <a:spcAft>
                <a:spcPts val="0"/>
              </a:spcAft>
              <a:buSzPts val="1300"/>
              <a:buChar char="●"/>
            </a:pPr>
            <a:r>
              <a:rPr lang="en" sz="1300"/>
              <a:t>The impact of pistachio vs. wheat strongly depends on the ensemble</a:t>
            </a:r>
            <a:endParaRPr sz="1300"/>
          </a:p>
          <a:p>
            <a:pPr indent="0" lvl="0" marL="457200" rtl="0" algn="l">
              <a:spcBef>
                <a:spcPts val="1600"/>
              </a:spcBef>
              <a:spcAft>
                <a:spcPts val="0"/>
              </a:spcAft>
              <a:buNone/>
            </a:pPr>
            <a:r>
              <a:t/>
            </a:r>
            <a:endParaRPr sz="1300"/>
          </a:p>
          <a:p>
            <a:pPr indent="-311150" lvl="0" marL="457200" rtl="0" algn="l">
              <a:spcBef>
                <a:spcPts val="1600"/>
              </a:spcBef>
              <a:spcAft>
                <a:spcPts val="0"/>
              </a:spcAft>
              <a:buSzPts val="1300"/>
              <a:buChar char="●"/>
            </a:pPr>
            <a:r>
              <a:rPr lang="en" sz="1300"/>
              <a:t>We see greater storage losses from wheat (4 and 10) - this is likely an error based on head plots </a:t>
            </a:r>
            <a:endParaRPr sz="1300"/>
          </a:p>
        </p:txBody>
      </p:sp>
      <p:pic>
        <p:nvPicPr>
          <p:cNvPr id="105" name="Google Shape;105;p20"/>
          <p:cNvPicPr preferRelativeResize="0"/>
          <p:nvPr/>
        </p:nvPicPr>
        <p:blipFill>
          <a:blip r:embed="rId3">
            <a:alphaModFix/>
          </a:blip>
          <a:stretch>
            <a:fillRect/>
          </a:stretch>
        </p:blipFill>
        <p:spPr>
          <a:xfrm>
            <a:off x="160225" y="1068525"/>
            <a:ext cx="4907255"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t>Net Storage Changes: Baseline vs. Reflected vs. Moved</a:t>
            </a:r>
            <a:endParaRPr sz="2500"/>
          </a:p>
        </p:txBody>
      </p:sp>
      <p:sp>
        <p:nvSpPr>
          <p:cNvPr id="111" name="Google Shape;111;p21"/>
          <p:cNvSpPr txBox="1"/>
          <p:nvPr>
            <p:ph idx="1" type="body"/>
          </p:nvPr>
        </p:nvSpPr>
        <p:spPr>
          <a:xfrm>
            <a:off x="178850" y="1220025"/>
            <a:ext cx="29865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The different designs depend very strongly on the ensemble, some differences are almost nothing while some are very large </a:t>
            </a:r>
            <a:endParaRPr sz="1400"/>
          </a:p>
          <a:p>
            <a:pPr indent="0" lvl="0" marL="457200" rtl="0" algn="l">
              <a:lnSpc>
                <a:spcPct val="100000"/>
              </a:lnSpc>
              <a:spcBef>
                <a:spcPts val="1600"/>
              </a:spcBef>
              <a:spcAft>
                <a:spcPts val="0"/>
              </a:spcAft>
              <a:buNone/>
            </a:pPr>
            <a:r>
              <a:t/>
            </a:r>
            <a:endParaRPr sz="1400"/>
          </a:p>
          <a:p>
            <a:pPr indent="-317500" lvl="0" marL="457200" rtl="0" algn="l">
              <a:lnSpc>
                <a:spcPct val="100000"/>
              </a:lnSpc>
              <a:spcBef>
                <a:spcPts val="1600"/>
              </a:spcBef>
              <a:spcAft>
                <a:spcPts val="0"/>
              </a:spcAft>
              <a:buSzPts val="1400"/>
              <a:buChar char="●"/>
            </a:pPr>
            <a:r>
              <a:rPr lang="en" sz="1400"/>
              <a:t>Again, ensemble differences are almost always greater</a:t>
            </a:r>
            <a:endParaRPr sz="1400"/>
          </a:p>
        </p:txBody>
      </p:sp>
      <p:pic>
        <p:nvPicPr>
          <p:cNvPr id="112" name="Google Shape;112;p21"/>
          <p:cNvPicPr preferRelativeResize="0"/>
          <p:nvPr/>
        </p:nvPicPr>
        <p:blipFill>
          <a:blip r:embed="rId3">
            <a:alphaModFix/>
          </a:blip>
          <a:stretch>
            <a:fillRect/>
          </a:stretch>
        </p:blipFill>
        <p:spPr>
          <a:xfrm>
            <a:off x="3242350" y="1017725"/>
            <a:ext cx="5589946" cy="382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